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1E65157-3584-4EC5-8A04-F382FD45220C}" type="datetimeFigureOut">
              <a:rPr lang="en-US" smtClean="0"/>
              <a:t>12/27/2018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464BE24-BF0C-45A3-97B4-52B18D23F19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64BE24-BF0C-45A3-97B4-52B18D23F19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64BE24-BF0C-45A3-97B4-52B18D23F19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64BE24-BF0C-45A3-97B4-52B18D23F19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64BE24-BF0C-45A3-97B4-52B18D23F19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64BE24-BF0C-45A3-97B4-52B18D23F19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464BE24-BF0C-45A3-97B4-52B18D23F1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464BE24-BF0C-45A3-97B4-52B18D23F19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1E65157-3584-4EC5-8A04-F382FD45220C}" type="datetimeFigureOut">
              <a:rPr lang="en-US" smtClean="0"/>
              <a:t>12/27/2018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464BE24-BF0C-45A3-97B4-52B18D23F19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1E65157-3584-4EC5-8A04-F382FD45220C}" type="datetimeFigureOut">
              <a:rPr lang="en-US" smtClean="0"/>
              <a:t>12/27/2018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64BE24-BF0C-45A3-97B4-52B18D23F1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1E65157-3584-4EC5-8A04-F382FD45220C}" type="datetimeFigureOut">
              <a:rPr lang="en-US" smtClean="0"/>
              <a:t>12/27/2018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464BE24-BF0C-45A3-97B4-52B18D23F19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1E65157-3584-4EC5-8A04-F382FD45220C}" type="datetimeFigureOut">
              <a:rPr lang="en-US" smtClean="0"/>
              <a:t>12/27/2018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464BE24-BF0C-45A3-97B4-52B18D23F19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Industrial Engineering</a:t>
            </a:r>
            <a:br>
              <a:rPr lang="en-US" dirty="0"/>
            </a:br>
            <a:r>
              <a:rPr lang="en-US" dirty="0"/>
              <a:t>&amp; Management</a:t>
            </a:r>
            <a:br>
              <a:rPr lang="en-US" dirty="0"/>
            </a:br>
            <a:r>
              <a:rPr lang="en-US" dirty="0" smtClean="0"/>
              <a:t>lesson(8)</a:t>
            </a:r>
            <a:r>
              <a:rPr lang="en-US" dirty="0"/>
              <a:t/>
            </a:r>
            <a:br>
              <a:rPr lang="en-US" dirty="0"/>
            </a:br>
            <a:endParaRPr lang="en-US" dirty="0"/>
          </a:p>
        </p:txBody>
      </p:sp>
    </p:spTree>
    <p:extLst>
      <p:ext uri="{BB962C8B-B14F-4D97-AF65-F5344CB8AC3E}">
        <p14:creationId xmlns:p14="http://schemas.microsoft.com/office/powerpoint/2010/main" val="2718159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066800"/>
            <a:ext cx="6552819" cy="4987437"/>
          </a:xfrm>
          <a:prstGeom prst="rect">
            <a:avLst/>
          </a:prstGeom>
          <a:noFill/>
          <a:ln>
            <a:noFill/>
          </a:ln>
        </p:spPr>
      </p:pic>
    </p:spTree>
    <p:extLst>
      <p:ext uri="{BB962C8B-B14F-4D97-AF65-F5344CB8AC3E}">
        <p14:creationId xmlns:p14="http://schemas.microsoft.com/office/powerpoint/2010/main" val="2476188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sz="2400" b="1" dirty="0"/>
              <a:t>2.1.5 Cost Indexes</a:t>
            </a:r>
            <a:endParaRPr lang="en-US" sz="2400" dirty="0"/>
          </a:p>
          <a:p>
            <a:r>
              <a:rPr lang="en-US" sz="2400" dirty="0"/>
              <a:t>Cost data are presented as of a specific date. They are adjusted through the use of cost indexes that are based upon constant dollars in a base year and actual dollars in a specified year</a:t>
            </a:r>
          </a:p>
          <a:p>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609600" y="3581400"/>
            <a:ext cx="8153400" cy="2590799"/>
          </a:xfrm>
          <a:prstGeom prst="rect">
            <a:avLst/>
          </a:prstGeom>
          <a:noFill/>
          <a:ln>
            <a:noFill/>
          </a:ln>
        </p:spPr>
      </p:pic>
    </p:spTree>
    <p:extLst>
      <p:ext uri="{BB962C8B-B14F-4D97-AF65-F5344CB8AC3E}">
        <p14:creationId xmlns:p14="http://schemas.microsoft.com/office/powerpoint/2010/main" val="1358549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1874656"/>
            <a:ext cx="8229600" cy="3738926"/>
          </a:xfrm>
          <a:prstGeom prst="rect">
            <a:avLst/>
          </a:prstGeom>
          <a:noFill/>
          <a:ln>
            <a:noFill/>
          </a:ln>
        </p:spPr>
      </p:pic>
    </p:spTree>
    <p:extLst>
      <p:ext uri="{BB962C8B-B14F-4D97-AF65-F5344CB8AC3E}">
        <p14:creationId xmlns:p14="http://schemas.microsoft.com/office/powerpoint/2010/main" val="3991561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914400"/>
            <a:ext cx="7924800" cy="5211763"/>
          </a:xfrm>
          <a:prstGeom prst="rect">
            <a:avLst/>
          </a:prstGeom>
          <a:noFill/>
          <a:ln>
            <a:noFill/>
          </a:ln>
        </p:spPr>
      </p:pic>
    </p:spTree>
    <p:extLst>
      <p:ext uri="{BB962C8B-B14F-4D97-AF65-F5344CB8AC3E}">
        <p14:creationId xmlns:p14="http://schemas.microsoft.com/office/powerpoint/2010/main" val="1722359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304800"/>
            <a:ext cx="8229600" cy="1749252"/>
          </a:xfrm>
          <a:prstGeom prst="rect">
            <a:avLst/>
          </a:prstGeom>
          <a:noFill/>
          <a:ln>
            <a:noFill/>
          </a:ln>
        </p:spPr>
      </p:pic>
      <p:sp>
        <p:nvSpPr>
          <p:cNvPr id="2" name="Title 1"/>
          <p:cNvSpPr>
            <a:spLocks noGrp="1"/>
          </p:cNvSpPr>
          <p:nvPr>
            <p:ph type="title"/>
          </p:nvPr>
        </p:nvSpPr>
        <p:spPr/>
        <p:txBody>
          <a:bodyPr/>
          <a:lstStyle/>
          <a:p>
            <a:endParaRPr lang="en-US"/>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09800"/>
            <a:ext cx="8077200" cy="3895725"/>
          </a:xfrm>
          <a:prstGeom prst="rect">
            <a:avLst/>
          </a:prstGeom>
          <a:noFill/>
          <a:ln>
            <a:noFill/>
          </a:ln>
        </p:spPr>
      </p:pic>
    </p:spTree>
    <p:extLst>
      <p:ext uri="{BB962C8B-B14F-4D97-AF65-F5344CB8AC3E}">
        <p14:creationId xmlns:p14="http://schemas.microsoft.com/office/powerpoint/2010/main" val="933592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marL="109728" indent="0">
              <a:buNone/>
            </a:pPr>
            <a:r>
              <a:rPr lang="en-US" b="1" dirty="0"/>
              <a:t>2.1.5.1 Marshall and Swift Cost Index (M&amp;S). </a:t>
            </a:r>
            <a:endParaRPr lang="en-US" dirty="0"/>
          </a:p>
          <a:p>
            <a:pPr marL="109728" indent="0">
              <a:buNone/>
            </a:pPr>
            <a:r>
              <a:rPr lang="en-US" dirty="0"/>
              <a:t>The Marshall and Swift  Index, originally known as the Marshall and Stevens Index, was established in the base year, 1926, with a value of 100. The index is reported as a composite of two major components, namely, a process-industry equipment average and all industry equipment average. </a:t>
            </a:r>
          </a:p>
          <a:p>
            <a:pPr marL="109728" indent="0">
              <a:buNone/>
            </a:pPr>
            <a:r>
              <a:rPr lang="en-US" dirty="0"/>
              <a:t> </a:t>
            </a:r>
          </a:p>
          <a:p>
            <a:pPr marL="109728" indent="0">
              <a:buNone/>
            </a:pPr>
            <a:r>
              <a:rPr lang="en-US" b="1" dirty="0"/>
              <a:t>2.1.5.2 Chemical Engineering Index (CE). </a:t>
            </a:r>
            <a:r>
              <a:rPr lang="en-US" dirty="0"/>
              <a:t>The Chemical Engineering Index was established in the early 1960 s using a base period of 1957–1959 as 100. </a:t>
            </a:r>
          </a:p>
          <a:p>
            <a:pPr marL="109728" indent="0">
              <a:buNone/>
            </a:pPr>
            <a:r>
              <a:rPr lang="en-US" dirty="0"/>
              <a:t> </a:t>
            </a:r>
          </a:p>
          <a:p>
            <a:pPr marL="109728" indent="0">
              <a:buNone/>
            </a:pPr>
            <a:r>
              <a:rPr lang="en-US" b="1" dirty="0"/>
              <a:t>2.1.5.3 Nelson–Farrar Indexes (NF). </a:t>
            </a:r>
            <a:r>
              <a:rPr lang="en-US" dirty="0"/>
              <a:t>The Nelson–Farrar Indexes were </a:t>
            </a:r>
          </a:p>
          <a:p>
            <a:pPr marL="109728" indent="0">
              <a:buNone/>
            </a:pPr>
            <a:r>
              <a:rPr lang="en-US" dirty="0"/>
              <a:t>originally known as the Nelson Refinery Construction Indexes </a:t>
            </a:r>
          </a:p>
          <a:p>
            <a:pPr marL="109728" indent="0">
              <a:buNone/>
            </a:pPr>
            <a:r>
              <a:rPr lang="en-US" dirty="0"/>
              <a:t>The choice of the index to use is based upon the industry in which the person works. An engineer in the petroleum or petrochemical business might find the NF Index suitable. In the chemical process industries, either the CE or the M&amp;S are adequate.</a:t>
            </a:r>
          </a:p>
          <a:p>
            <a:pPr marL="109728" indent="0">
              <a:buNone/>
            </a:pPr>
            <a:endParaRPr lang="en-US" dirty="0"/>
          </a:p>
        </p:txBody>
      </p:sp>
    </p:spTree>
    <p:extLst>
      <p:ext uri="{BB962C8B-B14F-4D97-AF65-F5344CB8AC3E}">
        <p14:creationId xmlns:p14="http://schemas.microsoft.com/office/powerpoint/2010/main" val="1374767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109728" indent="0">
              <a:buNone/>
            </a:pPr>
            <a:r>
              <a:rPr lang="en-US" b="1" dirty="0"/>
              <a:t>2.2 Estimation of Fixed capital investment </a:t>
            </a:r>
            <a:endParaRPr lang="en-US" dirty="0"/>
          </a:p>
          <a:p>
            <a:pPr marL="109728" indent="0">
              <a:buNone/>
            </a:pPr>
            <a:r>
              <a:rPr lang="en-US" dirty="0"/>
              <a:t>Numerous techniques are available for estimating the fixed capital investment. The methods vary from a simple single factor to a detailed method using a code of accounts that involves item-by-item costing. </a:t>
            </a:r>
          </a:p>
          <a:p>
            <a:pPr marL="109728" indent="0">
              <a:buNone/>
            </a:pPr>
            <a:r>
              <a:rPr lang="en-US" b="1" dirty="0"/>
              <a:t> </a:t>
            </a:r>
            <a:endParaRPr lang="en-US" dirty="0"/>
          </a:p>
          <a:p>
            <a:pPr marL="109728" indent="0">
              <a:buNone/>
            </a:pPr>
            <a:r>
              <a:rPr lang="en-US" b="1" dirty="0"/>
              <a:t>2.2.1 Order-of-Magnitude Estimates </a:t>
            </a:r>
            <a:endParaRPr lang="en-US" dirty="0"/>
          </a:p>
          <a:p>
            <a:pPr marL="109728" indent="0">
              <a:buNone/>
            </a:pPr>
            <a:r>
              <a:rPr lang="en-US" dirty="0"/>
              <a:t>A project scope is essential before preparing an estimate irrespective of the quality of the estimate. </a:t>
            </a:r>
          </a:p>
          <a:p>
            <a:endParaRPr lang="en-US" dirty="0"/>
          </a:p>
        </p:txBody>
      </p:sp>
    </p:spTree>
    <p:extLst>
      <p:ext uri="{BB962C8B-B14F-4D97-AF65-F5344CB8AC3E}">
        <p14:creationId xmlns:p14="http://schemas.microsoft.com/office/powerpoint/2010/main" val="1409527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a:t>2.1.3.1 Data Presentation</a:t>
            </a:r>
            <a:r>
              <a:rPr lang="en-US" dirty="0"/>
              <a:t>. Cost data are stated as purchased, delivered, or installed costs. Purchased cost is the price of the equipment FOB (free on board) at the manufacturer’s plant. Delivered cost is the price of the equipment plus delivery charges to the purchaser’s plant FOB.</a:t>
            </a:r>
          </a:p>
          <a:p>
            <a:r>
              <a:rPr lang="en-US" dirty="0"/>
              <a:t>Some cost data are reported as installed cost. </a:t>
            </a:r>
          </a:p>
          <a:p>
            <a:r>
              <a:rPr lang="en-US" dirty="0"/>
              <a:t>This means the equipment item, for example, a centrifugal pump has been purchased, delivered, uncrated, and placed on a foundation in an operating department but does not include piping, electrical, insulation costs. Perhaps a more accurate term would be set-in place cost</a:t>
            </a:r>
          </a:p>
          <a:p>
            <a:endParaRPr lang="en-US" dirty="0"/>
          </a:p>
        </p:txBody>
      </p:sp>
    </p:spTree>
    <p:extLst>
      <p:ext uri="{BB962C8B-B14F-4D97-AF65-F5344CB8AC3E}">
        <p14:creationId xmlns:p14="http://schemas.microsoft.com/office/powerpoint/2010/main" val="86332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843428" y="2082214"/>
            <a:ext cx="7457143" cy="3323810"/>
          </a:xfrm>
          <a:prstGeom prst="rect">
            <a:avLst/>
          </a:prstGeom>
          <a:noFill/>
          <a:ln>
            <a:noFill/>
          </a:ln>
        </p:spPr>
      </p:pic>
    </p:spTree>
    <p:extLst>
      <p:ext uri="{BB962C8B-B14F-4D97-AF65-F5344CB8AC3E}">
        <p14:creationId xmlns:p14="http://schemas.microsoft.com/office/powerpoint/2010/main" val="3030704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1752952" y="2091738"/>
            <a:ext cx="5638096" cy="3304762"/>
          </a:xfrm>
          <a:prstGeom prst="rect">
            <a:avLst/>
          </a:prstGeom>
          <a:noFill/>
          <a:ln>
            <a:noFill/>
          </a:ln>
        </p:spPr>
      </p:pic>
    </p:spTree>
    <p:extLst>
      <p:ext uri="{BB962C8B-B14F-4D97-AF65-F5344CB8AC3E}">
        <p14:creationId xmlns:p14="http://schemas.microsoft.com/office/powerpoint/2010/main" val="3860792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656678" y="1653642"/>
            <a:ext cx="7830643" cy="4180953"/>
          </a:xfrm>
          <a:prstGeom prst="rect">
            <a:avLst/>
          </a:prstGeom>
          <a:noFill/>
          <a:ln>
            <a:noFill/>
          </a:ln>
        </p:spPr>
      </p:pic>
    </p:spTree>
    <p:extLst>
      <p:ext uri="{BB962C8B-B14F-4D97-AF65-F5344CB8AC3E}">
        <p14:creationId xmlns:p14="http://schemas.microsoft.com/office/powerpoint/2010/main" val="3038547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t>Correlations for base cost, design type factor, material of construction</a:t>
            </a:r>
          </a:p>
          <a:p>
            <a:r>
              <a:rPr lang="en-US" dirty="0"/>
              <a:t>factor, and design pressure factor can be developed as secondary algorithms: Base cost: Equation (1) is known as the six-tenths or 0.6, rule. This equation permits the user to obtain a cost for an equipment item of a different size when the cost for given size is known. For most process equipment, the exponent varies between0.4 and 0.8 with an average value of about 0.6. When the exponent is unknown, this value may be used. Typical equipment cost-capacity exponents are found in</a:t>
            </a:r>
          </a:p>
          <a:p>
            <a:r>
              <a:rPr lang="en-US" dirty="0"/>
              <a:t>Table 4.4. An extensive list of cost-capacity exponents was published by Remer and Chai in 1990 .</a:t>
            </a:r>
          </a:p>
          <a:p>
            <a:endParaRPr lang="en-US" dirty="0"/>
          </a:p>
        </p:txBody>
      </p:sp>
    </p:spTree>
    <p:extLst>
      <p:ext uri="{BB962C8B-B14F-4D97-AF65-F5344CB8AC3E}">
        <p14:creationId xmlns:p14="http://schemas.microsoft.com/office/powerpoint/2010/main" val="301699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52600"/>
            <a:ext cx="8229600" cy="2902784"/>
          </a:xfrm>
          <a:prstGeom prst="rect">
            <a:avLst/>
          </a:prstGeom>
          <a:noFill/>
          <a:ln>
            <a:noFill/>
          </a:ln>
        </p:spPr>
      </p:pic>
    </p:spTree>
    <p:extLst>
      <p:ext uri="{BB962C8B-B14F-4D97-AF65-F5344CB8AC3E}">
        <p14:creationId xmlns:p14="http://schemas.microsoft.com/office/powerpoint/2010/main" val="3229518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609601"/>
            <a:ext cx="8153400" cy="5229772"/>
          </a:xfrm>
          <a:prstGeom prst="rect">
            <a:avLst/>
          </a:prstGeom>
          <a:noFill/>
          <a:ln>
            <a:noFill/>
          </a:ln>
        </p:spPr>
      </p:pic>
    </p:spTree>
    <p:extLst>
      <p:ext uri="{BB962C8B-B14F-4D97-AF65-F5344CB8AC3E}">
        <p14:creationId xmlns:p14="http://schemas.microsoft.com/office/powerpoint/2010/main" val="3613196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219200"/>
            <a:ext cx="7467600" cy="4191600"/>
          </a:xfrm>
          <a:prstGeom prst="rect">
            <a:avLst/>
          </a:prstGeom>
          <a:noFill/>
          <a:ln>
            <a:noFill/>
          </a:ln>
        </p:spPr>
      </p:pic>
    </p:spTree>
    <p:extLst>
      <p:ext uri="{BB962C8B-B14F-4D97-AF65-F5344CB8AC3E}">
        <p14:creationId xmlns:p14="http://schemas.microsoft.com/office/powerpoint/2010/main" val="17823676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TotalTime>
  <Words>379</Words>
  <Application>Microsoft Office PowerPoint</Application>
  <PresentationFormat>On-screen Show (4:3)</PresentationFormat>
  <Paragraphs>22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Industrial Engineering &amp; Management lesson(8)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3</cp:revision>
  <dcterms:created xsi:type="dcterms:W3CDTF">2018-12-27T09:07:02Z</dcterms:created>
  <dcterms:modified xsi:type="dcterms:W3CDTF">2018-12-27T09:19:21Z</dcterms:modified>
</cp:coreProperties>
</file>